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8E356F8-F23A-44BA-9436-289E27836443}">
  <a:tblStyle styleId="{E8E356F8-F23A-44BA-9436-289E278364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Проведение независимой оценки качества образовательной деятельности образовательных организаций (НОК ОД) Калининградской области</a:t>
            </a:r>
            <a:br>
              <a:rPr b="1" i="0" lang="ru-RU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2017 году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Shape 189"/>
          <p:cNvGraphicFramePr/>
          <p:nvPr/>
        </p:nvGraphicFramePr>
        <p:xfrm>
          <a:off x="142844" y="5714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{E8E356F8-F23A-44BA-9436-289E27836443}</a:tableStyleId>
              </a:tblPr>
              <a:tblGrid>
                <a:gridCol w="677225"/>
                <a:gridCol w="902975"/>
                <a:gridCol w="1336450"/>
                <a:gridCol w="770500"/>
                <a:gridCol w="1354450"/>
                <a:gridCol w="601975"/>
              </a:tblGrid>
              <a:tr h="410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Пока-затели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Полнота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Доступность взаимодействия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Телефон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Сведения о педработниках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</a:t>
                      </a:r>
                    </a:p>
                  </a:txBody>
                  <a:tcPr marT="0" marB="0" marR="68575" marL="68575"/>
                </a:tc>
              </a:tr>
              <a:tr h="304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Баллы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0-40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90" name="Shape 190"/>
          <p:cNvGraphicFramePr/>
          <p:nvPr/>
        </p:nvGraphicFramePr>
        <p:xfrm>
          <a:off x="142845" y="19288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{E8E356F8-F23A-44BA-9436-289E27836443}</a:tableStyleId>
              </a:tblPr>
              <a:tblGrid>
                <a:gridCol w="520850"/>
                <a:gridCol w="580075"/>
                <a:gridCol w="733950"/>
                <a:gridCol w="733950"/>
                <a:gridCol w="733950"/>
                <a:gridCol w="513775"/>
                <a:gridCol w="513775"/>
                <a:gridCol w="513775"/>
                <a:gridCol w="513775"/>
              </a:tblGrid>
              <a:tr h="131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Показатели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Налич. доп. образ. программ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Оказание психолог.  медицинской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помощи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Матер.-технич., информац-ное обеспечение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Творч. возможности, участие в конкурсах, мероприятиях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Индивидуальная работа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Охрана и укрепление здоровья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Условия для обучения детей с ОВЗ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Ито-го</a:t>
                      </a:r>
                    </a:p>
                  </a:txBody>
                  <a:tcPr marT="0" marB="0" marR="68575" marL="68575"/>
                </a:tc>
              </a:tr>
              <a:tr h="466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Бал-лы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0-70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91" name="Shape 191"/>
          <p:cNvGraphicFramePr/>
          <p:nvPr/>
        </p:nvGraphicFramePr>
        <p:xfrm>
          <a:off x="214282" y="42148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{E8E356F8-F23A-44BA-9436-289E27836443}</a:tableStyleId>
              </a:tblPr>
              <a:tblGrid>
                <a:gridCol w="1000125"/>
                <a:gridCol w="2073800"/>
                <a:gridCol w="1536975"/>
                <a:gridCol w="8898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Показатели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Удовлетворенность компетентностью работников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Доброжелательность и вежливость работников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</a:t>
                      </a:r>
                    </a:p>
                  </a:txBody>
                  <a:tcPr marT="0" marB="0" marR="68575" marL="68575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Баллы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0-20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92" name="Shape 192"/>
          <p:cNvGraphicFramePr/>
          <p:nvPr/>
        </p:nvGraphicFramePr>
        <p:xfrm>
          <a:off x="142843" y="55721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{E8E356F8-F23A-44BA-9436-289E27836443}</a:tableStyleId>
              </a:tblPr>
              <a:tblGrid>
                <a:gridCol w="642950"/>
                <a:gridCol w="1143000"/>
                <a:gridCol w="1672950"/>
                <a:gridCol w="1498875"/>
                <a:gridCol w="614400"/>
              </a:tblGrid>
              <a:tr h="64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Пока-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затели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Готовы рекомендовать организацию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Удовлетворены качеством образовательных услуг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ru-RU" sz="1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Удовлетворены мат.-тех-ким обеспечением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ru-RU" sz="1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</a:t>
                      </a:r>
                    </a:p>
                  </a:txBody>
                  <a:tcPr marT="0" marB="0" marR="68575" marL="68575"/>
                </a:tc>
              </a:tr>
              <a:tr h="377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Баллы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0-30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3" name="Shape 193"/>
          <p:cNvSpPr txBox="1"/>
          <p:nvPr/>
        </p:nvSpPr>
        <p:spPr>
          <a:xfrm>
            <a:off x="214282" y="142852"/>
            <a:ext cx="49822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критерий «Открытость и доступность информации»</a:t>
            </a:r>
          </a:p>
        </p:txBody>
      </p:sp>
      <p:sp>
        <p:nvSpPr>
          <p:cNvPr id="194" name="Shape 194"/>
          <p:cNvSpPr/>
          <p:nvPr/>
        </p:nvSpPr>
        <p:spPr>
          <a:xfrm>
            <a:off x="214282" y="1428736"/>
            <a:ext cx="557216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критерий «Комфортность условий и доступность получения образовательной услуги»</a:t>
            </a:r>
          </a:p>
        </p:txBody>
      </p:sp>
      <p:sp>
        <p:nvSpPr>
          <p:cNvPr id="195" name="Shape 195"/>
          <p:cNvSpPr/>
          <p:nvPr/>
        </p:nvSpPr>
        <p:spPr>
          <a:xfrm>
            <a:off x="214282" y="3714751"/>
            <a:ext cx="557216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критерий «Компетентность,  доброжелательность и вежливость  работников образовательной организации»</a:t>
            </a:r>
          </a:p>
        </p:txBody>
      </p:sp>
      <p:sp>
        <p:nvSpPr>
          <p:cNvPr id="196" name="Shape 196"/>
          <p:cNvSpPr/>
          <p:nvPr/>
        </p:nvSpPr>
        <p:spPr>
          <a:xfrm>
            <a:off x="142843" y="5000635"/>
            <a:ext cx="557216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критерий «Удовлетворенность качеством предоставляемых услуг»</a:t>
            </a:r>
          </a:p>
        </p:txBody>
      </p:sp>
      <p:pic>
        <p:nvPicPr>
          <p:cNvPr id="197" name="Shape 19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216" l="0" r="2797" t="11195"/>
          <a:stretch/>
        </p:blipFill>
        <p:spPr>
          <a:xfrm>
            <a:off x="5857883" y="4500569"/>
            <a:ext cx="3071812" cy="20048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98" name="Shape 198"/>
          <p:cNvSpPr txBox="1"/>
          <p:nvPr/>
        </p:nvSpPr>
        <p:spPr>
          <a:xfrm>
            <a:off x="5929321" y="1928801"/>
            <a:ext cx="2928957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Контент-анализ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Наблюдение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Анкетирование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143635" y="1214421"/>
            <a:ext cx="25533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 исследования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5786446" y="3143249"/>
            <a:ext cx="2981997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Статистика: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929321" y="3643314"/>
            <a:ext cx="291055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таблицы </a:t>
            </a:r>
          </a:p>
          <a:p>
            <a:pPr indent="-342900" lvl="0" marL="342900" marR="0" rtl="0" algn="l"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СПО-портала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0"/>
            <a:ext cx="8229600" cy="500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Оценочно-деятельностный этап</a:t>
            </a:r>
          </a:p>
        </p:txBody>
      </p:sp>
      <p:sp>
        <p:nvSpPr>
          <p:cNvPr id="208" name="Shape 208"/>
          <p:cNvSpPr/>
          <p:nvPr/>
        </p:nvSpPr>
        <p:spPr>
          <a:xfrm>
            <a:off x="2928925" y="714356"/>
            <a:ext cx="3714776" cy="50006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Региональный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оператор</a:t>
            </a:r>
          </a:p>
        </p:txBody>
      </p:sp>
      <p:sp>
        <p:nvSpPr>
          <p:cNvPr id="209" name="Shape 209"/>
          <p:cNvSpPr/>
          <p:nvPr/>
        </p:nvSpPr>
        <p:spPr>
          <a:xfrm>
            <a:off x="500033" y="2428867"/>
            <a:ext cx="1785949" cy="642941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Региональные эксперты</a:t>
            </a:r>
          </a:p>
        </p:txBody>
      </p:sp>
      <p:sp>
        <p:nvSpPr>
          <p:cNvPr id="210" name="Shape 210"/>
          <p:cNvSpPr/>
          <p:nvPr/>
        </p:nvSpPr>
        <p:spPr>
          <a:xfrm>
            <a:off x="6858015" y="2428867"/>
            <a:ext cx="2071701" cy="571503"/>
          </a:xfrm>
          <a:prstGeom prst="rect">
            <a:avLst/>
          </a:prstGeom>
          <a:noFill/>
          <a:ln cap="flat" cmpd="sng" w="76200">
            <a:solidFill>
              <a:srgbClr val="7C5F9F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Муниципальные эксперты</a:t>
            </a:r>
          </a:p>
        </p:txBody>
      </p:sp>
      <p:sp>
        <p:nvSpPr>
          <p:cNvPr id="211" name="Shape 211"/>
          <p:cNvSpPr/>
          <p:nvPr/>
        </p:nvSpPr>
        <p:spPr>
          <a:xfrm>
            <a:off x="2643174" y="2428867"/>
            <a:ext cx="2071701" cy="642941"/>
          </a:xfrm>
          <a:prstGeom prst="rect">
            <a:avLst/>
          </a:prstGeom>
          <a:noFill/>
          <a:ln cap="flat" cmpd="sng" w="76200">
            <a:solidFill>
              <a:srgbClr val="63242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Руководители ОО</a:t>
            </a:r>
          </a:p>
        </p:txBody>
      </p:sp>
      <p:sp>
        <p:nvSpPr>
          <p:cNvPr id="212" name="Shape 212"/>
          <p:cNvSpPr/>
          <p:nvPr/>
        </p:nvSpPr>
        <p:spPr>
          <a:xfrm>
            <a:off x="1571604" y="1571612"/>
            <a:ext cx="2928957" cy="428627"/>
          </a:xfrm>
          <a:prstGeom prst="rect">
            <a:avLst/>
          </a:prstGeom>
          <a:solidFill>
            <a:srgbClr val="B7CCE4"/>
          </a:soli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Обучающие Семинары</a:t>
            </a:r>
          </a:p>
        </p:txBody>
      </p:sp>
      <p:sp>
        <p:nvSpPr>
          <p:cNvPr id="213" name="Shape 213"/>
          <p:cNvSpPr/>
          <p:nvPr/>
        </p:nvSpPr>
        <p:spPr>
          <a:xfrm>
            <a:off x="5715007" y="1643050"/>
            <a:ext cx="2643205" cy="500065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Электронная регистрация экспертов на сайте РЦО </a:t>
            </a:r>
          </a:p>
        </p:txBody>
      </p:sp>
      <p:sp>
        <p:nvSpPr>
          <p:cNvPr id="214" name="Shape 214"/>
          <p:cNvSpPr/>
          <p:nvPr/>
        </p:nvSpPr>
        <p:spPr>
          <a:xfrm>
            <a:off x="2714611" y="4214817"/>
            <a:ext cx="1928826" cy="714379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Самооценка ОО по критериям 1 и 2</a:t>
            </a:r>
          </a:p>
        </p:txBody>
      </p:sp>
      <p:sp>
        <p:nvSpPr>
          <p:cNvPr id="215" name="Shape 215"/>
          <p:cNvSpPr/>
          <p:nvPr/>
        </p:nvSpPr>
        <p:spPr>
          <a:xfrm>
            <a:off x="5000628" y="2786058"/>
            <a:ext cx="1714511" cy="642941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экспертного сообщества в ОО</a:t>
            </a:r>
          </a:p>
        </p:txBody>
      </p:sp>
      <p:sp>
        <p:nvSpPr>
          <p:cNvPr id="216" name="Shape 216"/>
          <p:cNvSpPr/>
          <p:nvPr/>
        </p:nvSpPr>
        <p:spPr>
          <a:xfrm>
            <a:off x="7429520" y="3286123"/>
            <a:ext cx="1500197" cy="642941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 ОО по критерию 2</a:t>
            </a:r>
          </a:p>
        </p:txBody>
      </p:sp>
      <p:sp>
        <p:nvSpPr>
          <p:cNvPr id="217" name="Shape 217"/>
          <p:cNvSpPr/>
          <p:nvPr/>
        </p:nvSpPr>
        <p:spPr>
          <a:xfrm>
            <a:off x="4929189" y="4500569"/>
            <a:ext cx="2571767" cy="428627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Семинары для экспертов ОО</a:t>
            </a:r>
          </a:p>
        </p:txBody>
      </p:sp>
      <p:sp>
        <p:nvSpPr>
          <p:cNvPr id="218" name="Shape 218"/>
          <p:cNvSpPr/>
          <p:nvPr/>
        </p:nvSpPr>
        <p:spPr>
          <a:xfrm>
            <a:off x="500033" y="3357562"/>
            <a:ext cx="1785949" cy="64294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Регистрация на СПО-портале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0033" y="4286255"/>
            <a:ext cx="1785949" cy="571503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 ОО по критерию 1</a:t>
            </a:r>
          </a:p>
        </p:txBody>
      </p:sp>
      <p:sp>
        <p:nvSpPr>
          <p:cNvPr id="220" name="Shape 220"/>
          <p:cNvSpPr/>
          <p:nvPr/>
        </p:nvSpPr>
        <p:spPr>
          <a:xfrm>
            <a:off x="500033" y="5214950"/>
            <a:ext cx="1785949" cy="100013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Заполнения форм по критериям 1 и 2 на СПО-портале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714611" y="3214685"/>
            <a:ext cx="1928826" cy="714379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Регистрация ОО на СПО-портале</a:t>
            </a:r>
          </a:p>
        </p:txBody>
      </p:sp>
      <p:sp>
        <p:nvSpPr>
          <p:cNvPr id="222" name="Shape 222"/>
          <p:cNvSpPr/>
          <p:nvPr/>
        </p:nvSpPr>
        <p:spPr>
          <a:xfrm>
            <a:off x="5000628" y="5286387"/>
            <a:ext cx="2500330" cy="571503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Регистрация экспертов ОО на СПО-портале</a:t>
            </a:r>
          </a:p>
        </p:txBody>
      </p:sp>
      <p:sp>
        <p:nvSpPr>
          <p:cNvPr id="223" name="Shape 223"/>
          <p:cNvSpPr/>
          <p:nvPr/>
        </p:nvSpPr>
        <p:spPr>
          <a:xfrm>
            <a:off x="5000628" y="6143644"/>
            <a:ext cx="2571767" cy="500065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  ОО по критериям 3, 4</a:t>
            </a:r>
          </a:p>
        </p:txBody>
      </p:sp>
      <p:sp>
        <p:nvSpPr>
          <p:cNvPr id="224" name="Shape 224"/>
          <p:cNvSpPr/>
          <p:nvPr/>
        </p:nvSpPr>
        <p:spPr>
          <a:xfrm>
            <a:off x="4786314" y="3714751"/>
            <a:ext cx="2143140" cy="571503"/>
          </a:xfrm>
          <a:prstGeom prst="rect">
            <a:avLst/>
          </a:prstGeom>
          <a:noFill/>
          <a:ln cap="flat" cmpd="sng" w="76200">
            <a:solidFill>
              <a:srgbClr val="45A9C4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Эксперты ОО</a:t>
            </a:r>
          </a:p>
        </p:txBody>
      </p:sp>
      <p:cxnSp>
        <p:nvCxnSpPr>
          <p:cNvPr id="225" name="Shape 225"/>
          <p:cNvCxnSpPr/>
          <p:nvPr/>
        </p:nvCxnSpPr>
        <p:spPr>
          <a:xfrm flipH="1">
            <a:off x="3143239" y="1214421"/>
            <a:ext cx="1643072" cy="28495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6" name="Shape 226"/>
          <p:cNvCxnSpPr>
            <a:stCxn id="212" idx="2"/>
          </p:cNvCxnSpPr>
          <p:nvPr/>
        </p:nvCxnSpPr>
        <p:spPr>
          <a:xfrm flipH="1">
            <a:off x="1428682" y="2000240"/>
            <a:ext cx="1607400" cy="357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7" name="Shape 227"/>
          <p:cNvCxnSpPr>
            <a:stCxn id="208" idx="2"/>
            <a:endCxn id="213" idx="0"/>
          </p:cNvCxnSpPr>
          <p:nvPr/>
        </p:nvCxnSpPr>
        <p:spPr>
          <a:xfrm>
            <a:off x="4786314" y="1214422"/>
            <a:ext cx="2250300" cy="4287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8" name="Shape 228"/>
          <p:cNvCxnSpPr>
            <a:stCxn id="211" idx="3"/>
            <a:endCxn id="215" idx="1"/>
          </p:cNvCxnSpPr>
          <p:nvPr/>
        </p:nvCxnSpPr>
        <p:spPr>
          <a:xfrm>
            <a:off x="4714875" y="2750338"/>
            <a:ext cx="285900" cy="357300"/>
          </a:xfrm>
          <a:prstGeom prst="straightConnector1">
            <a:avLst/>
          </a:prstGeom>
          <a:noFill/>
          <a:ln cap="flat" cmpd="sng" w="9525">
            <a:solidFill>
              <a:srgbClr val="63242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9" name="Shape 229"/>
          <p:cNvCxnSpPr/>
          <p:nvPr/>
        </p:nvCxnSpPr>
        <p:spPr>
          <a:xfrm rot="5400000">
            <a:off x="6501223" y="3785792"/>
            <a:ext cx="1427965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0" name="Shape 230"/>
          <p:cNvCxnSpPr>
            <a:stCxn id="213" idx="2"/>
          </p:cNvCxnSpPr>
          <p:nvPr/>
        </p:nvCxnSpPr>
        <p:spPr>
          <a:xfrm>
            <a:off x="7036610" y="2143115"/>
            <a:ext cx="893100" cy="214200"/>
          </a:xfrm>
          <a:prstGeom prst="straightConnector1">
            <a:avLst/>
          </a:prstGeom>
          <a:noFill/>
          <a:ln cap="flat" cmpd="sng" w="9525">
            <a:solidFill>
              <a:srgbClr val="5F497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1" name="Shape 231"/>
          <p:cNvCxnSpPr/>
          <p:nvPr/>
        </p:nvCxnSpPr>
        <p:spPr>
          <a:xfrm flipH="1" rot="-5400000">
            <a:off x="5197081" y="-196477"/>
            <a:ext cx="357189" cy="475062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2" name="Shape 232"/>
          <p:cNvCxnSpPr>
            <a:stCxn id="212" idx="2"/>
            <a:endCxn id="211" idx="0"/>
          </p:cNvCxnSpPr>
          <p:nvPr/>
        </p:nvCxnSpPr>
        <p:spPr>
          <a:xfrm>
            <a:off x="3036082" y="2000240"/>
            <a:ext cx="642900" cy="4287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3" name="Shape 233"/>
          <p:cNvCxnSpPr>
            <a:stCxn id="209" idx="2"/>
            <a:endCxn id="218" idx="0"/>
          </p:cNvCxnSpPr>
          <p:nvPr/>
        </p:nvCxnSpPr>
        <p:spPr>
          <a:xfrm>
            <a:off x="1393008" y="3071809"/>
            <a:ext cx="0" cy="285900"/>
          </a:xfrm>
          <a:prstGeom prst="straightConnector1">
            <a:avLst/>
          </a:prstGeom>
          <a:noFill/>
          <a:ln cap="flat" cmpd="sng" w="9525">
            <a:solidFill>
              <a:srgbClr val="4F612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4" name="Shape 234"/>
          <p:cNvCxnSpPr>
            <a:stCxn id="218" idx="2"/>
            <a:endCxn id="219" idx="0"/>
          </p:cNvCxnSpPr>
          <p:nvPr/>
        </p:nvCxnSpPr>
        <p:spPr>
          <a:xfrm>
            <a:off x="1393008" y="4000504"/>
            <a:ext cx="0" cy="285900"/>
          </a:xfrm>
          <a:prstGeom prst="straightConnector1">
            <a:avLst/>
          </a:prstGeom>
          <a:noFill/>
          <a:ln cap="flat" cmpd="sng" w="9525">
            <a:solidFill>
              <a:srgbClr val="4F612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5" name="Shape 235"/>
          <p:cNvCxnSpPr>
            <a:stCxn id="219" idx="2"/>
            <a:endCxn id="220" idx="0"/>
          </p:cNvCxnSpPr>
          <p:nvPr/>
        </p:nvCxnSpPr>
        <p:spPr>
          <a:xfrm>
            <a:off x="1393008" y="4857759"/>
            <a:ext cx="0" cy="357300"/>
          </a:xfrm>
          <a:prstGeom prst="straightConnector1">
            <a:avLst/>
          </a:prstGeom>
          <a:noFill/>
          <a:ln cap="flat" cmpd="sng" w="9525">
            <a:solidFill>
              <a:srgbClr val="4F612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6" name="Shape 236"/>
          <p:cNvCxnSpPr>
            <a:stCxn id="211" idx="2"/>
            <a:endCxn id="221" idx="0"/>
          </p:cNvCxnSpPr>
          <p:nvPr/>
        </p:nvCxnSpPr>
        <p:spPr>
          <a:xfrm>
            <a:off x="3679024" y="3071809"/>
            <a:ext cx="0" cy="142800"/>
          </a:xfrm>
          <a:prstGeom prst="straightConnector1">
            <a:avLst/>
          </a:prstGeom>
          <a:noFill/>
          <a:ln cap="flat" cmpd="sng" w="9525">
            <a:solidFill>
              <a:srgbClr val="63242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7" name="Shape 237"/>
          <p:cNvCxnSpPr>
            <a:stCxn id="221" idx="2"/>
            <a:endCxn id="214" idx="0"/>
          </p:cNvCxnSpPr>
          <p:nvPr/>
        </p:nvCxnSpPr>
        <p:spPr>
          <a:xfrm>
            <a:off x="3679024" y="3929065"/>
            <a:ext cx="0" cy="285900"/>
          </a:xfrm>
          <a:prstGeom prst="straightConnector1">
            <a:avLst/>
          </a:prstGeom>
          <a:noFill/>
          <a:ln cap="flat" cmpd="sng" w="9525">
            <a:solidFill>
              <a:srgbClr val="632423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8" name="Shape 238"/>
          <p:cNvCxnSpPr>
            <a:stCxn id="215" idx="2"/>
            <a:endCxn id="224" idx="0"/>
          </p:cNvCxnSpPr>
          <p:nvPr/>
        </p:nvCxnSpPr>
        <p:spPr>
          <a:xfrm>
            <a:off x="5857884" y="3429000"/>
            <a:ext cx="0" cy="285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9" name="Shape 239"/>
          <p:cNvCxnSpPr/>
          <p:nvPr/>
        </p:nvCxnSpPr>
        <p:spPr>
          <a:xfrm rot="5400000">
            <a:off x="5644363" y="4356899"/>
            <a:ext cx="285751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0" name="Shape 240"/>
          <p:cNvCxnSpPr/>
          <p:nvPr/>
        </p:nvCxnSpPr>
        <p:spPr>
          <a:xfrm rot="5400000">
            <a:off x="5608644" y="5106999"/>
            <a:ext cx="357189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1" name="Shape 241"/>
          <p:cNvCxnSpPr/>
          <p:nvPr/>
        </p:nvCxnSpPr>
        <p:spPr>
          <a:xfrm rot="5400000">
            <a:off x="5715801" y="5999974"/>
            <a:ext cx="285751" cy="158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2" name="Shape 242"/>
          <p:cNvCxnSpPr/>
          <p:nvPr/>
        </p:nvCxnSpPr>
        <p:spPr>
          <a:xfrm rot="5400000">
            <a:off x="7858941" y="3142454"/>
            <a:ext cx="285751" cy="1587"/>
          </a:xfrm>
          <a:prstGeom prst="straightConnector1">
            <a:avLst/>
          </a:prstGeom>
          <a:noFill/>
          <a:ln cap="flat" cmpd="sng" w="9525">
            <a:solidFill>
              <a:srgbClr val="5F497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43" name="Shape 243"/>
          <p:cNvSpPr/>
          <p:nvPr/>
        </p:nvSpPr>
        <p:spPr>
          <a:xfrm>
            <a:off x="7715271" y="4214817"/>
            <a:ext cx="1214446" cy="1714511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Заполнение электронных форм и передача региональному оператору</a:t>
            </a:r>
          </a:p>
        </p:txBody>
      </p:sp>
      <p:cxnSp>
        <p:nvCxnSpPr>
          <p:cNvPr id="244" name="Shape 244"/>
          <p:cNvCxnSpPr/>
          <p:nvPr/>
        </p:nvCxnSpPr>
        <p:spPr>
          <a:xfrm rot="5400000">
            <a:off x="7858941" y="4071148"/>
            <a:ext cx="285751" cy="1587"/>
          </a:xfrm>
          <a:prstGeom prst="straightConnector1">
            <a:avLst/>
          </a:prstGeom>
          <a:noFill/>
          <a:ln cap="flat" cmpd="sng" w="9525">
            <a:solidFill>
              <a:srgbClr val="5F497A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Образовательные области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социально-коммуникативное развитие;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познавательное развитие;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речевое развитие;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художественно-эстетическое развитие;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физическое развитие.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ФГОС ДОО 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3.3. Требования к развивающей предметно-пространственной среде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571472" y="274637"/>
            <a:ext cx="8115328" cy="582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Муниципальным экспертам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4882" l="0" r="8446" t="16014"/>
          <a:stretch/>
        </p:blipFill>
        <p:spPr>
          <a:xfrm>
            <a:off x="0" y="1071521"/>
            <a:ext cx="8929718" cy="578647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 rot="-2988601">
            <a:off x="7211449" y="5662486"/>
            <a:ext cx="389392" cy="73205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3320" l="10110" r="6250" t="15186"/>
          <a:stretch/>
        </p:blipFill>
        <p:spPr>
          <a:xfrm>
            <a:off x="0" y="285728"/>
            <a:ext cx="8858279" cy="647331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 rot="-6991052">
            <a:off x="2219982" y="5829500"/>
            <a:ext cx="389392" cy="73205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3320" l="0" r="10644" t="7812"/>
          <a:stretch/>
        </p:blipFill>
        <p:spPr>
          <a:xfrm>
            <a:off x="0" y="0"/>
            <a:ext cx="9144000" cy="682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 rot="-8963209">
            <a:off x="2783321" y="5429017"/>
            <a:ext cx="548093" cy="980995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6249" l="8307" r="9912" t="12329"/>
          <a:stretch/>
        </p:blipFill>
        <p:spPr>
          <a:xfrm>
            <a:off x="-40339" y="0"/>
            <a:ext cx="91843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 rot="-6991052">
            <a:off x="3863056" y="5615185"/>
            <a:ext cx="389392" cy="73205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Сайт ГБУ КО «Региональный центр образования», нажать кнопку «</a:t>
            </a:r>
            <a:r>
              <a:rPr b="1" i="0" lang="ru-RU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Деятельность</a:t>
            </a: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290" name="Shape 2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48" l="1463" r="0" t="4104"/>
          <a:stretch/>
        </p:blipFill>
        <p:spPr>
          <a:xfrm>
            <a:off x="925388" y="1285859"/>
            <a:ext cx="7432825" cy="51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 rot="1063773">
            <a:off x="2602515" y="3399466"/>
            <a:ext cx="389393" cy="73205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857224" y="274637"/>
            <a:ext cx="7829576" cy="939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Зайти в раздел «</a:t>
            </a:r>
            <a:r>
              <a:rPr b="1" i="0" lang="ru-RU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Независимая оценка качества образования</a:t>
            </a: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3905" l="0" r="0" t="6250"/>
          <a:stretch/>
        </p:blipFill>
        <p:spPr>
          <a:xfrm>
            <a:off x="285719" y="1274119"/>
            <a:ext cx="8286776" cy="558388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/>
          <p:nvPr/>
        </p:nvSpPr>
        <p:spPr>
          <a:xfrm rot="-2988601">
            <a:off x="2067913" y="3947974"/>
            <a:ext cx="389392" cy="73205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28595" y="0"/>
            <a:ext cx="8372476" cy="1428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Региональная модель оценки качества образования </a:t>
            </a:r>
            <a:br>
              <a:rPr b="1" i="0" lang="ru-RU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Калининградской области</a:t>
            </a:r>
          </a:p>
        </p:txBody>
      </p:sp>
      <p:sp>
        <p:nvSpPr>
          <p:cNvPr id="94" name="Shape 94"/>
          <p:cNvSpPr/>
          <p:nvPr/>
        </p:nvSpPr>
        <p:spPr>
          <a:xfrm>
            <a:off x="214282" y="1071545"/>
            <a:ext cx="8572560" cy="714379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ОЦЕНКА КАЧЕСТВА ДЕЯТЕЛЬНОСТИ ОБРАЗОВАТЕЛЬНОЙ ОРГАНИЗАЦИИ</a:t>
            </a:r>
          </a:p>
        </p:txBody>
      </p:sp>
      <p:sp>
        <p:nvSpPr>
          <p:cNvPr id="95" name="Shape 95"/>
          <p:cNvSpPr/>
          <p:nvPr/>
        </p:nvSpPr>
        <p:spPr>
          <a:xfrm>
            <a:off x="3143240" y="2214553"/>
            <a:ext cx="2714644" cy="857255"/>
          </a:xfrm>
          <a:prstGeom prst="rect">
            <a:avLst/>
          </a:prstGeom>
          <a:solidFill>
            <a:srgbClr val="0070C0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САМООЦЕНКА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(внутренняя)</a:t>
            </a:r>
          </a:p>
        </p:txBody>
      </p:sp>
      <p:sp>
        <p:nvSpPr>
          <p:cNvPr id="96" name="Shape 96"/>
          <p:cNvSpPr/>
          <p:nvPr/>
        </p:nvSpPr>
        <p:spPr>
          <a:xfrm>
            <a:off x="3714744" y="3214685"/>
            <a:ext cx="2143140" cy="71437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Самообследование</a:t>
            </a:r>
          </a:p>
        </p:txBody>
      </p:sp>
      <p:sp>
        <p:nvSpPr>
          <p:cNvPr id="97" name="Shape 97"/>
          <p:cNvSpPr/>
          <p:nvPr/>
        </p:nvSpPr>
        <p:spPr>
          <a:xfrm>
            <a:off x="3500430" y="4000503"/>
            <a:ext cx="2357453" cy="78581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Внутренняя система оценки качества образования</a:t>
            </a:r>
          </a:p>
        </p:txBody>
      </p:sp>
      <p:sp>
        <p:nvSpPr>
          <p:cNvPr id="98" name="Shape 98"/>
          <p:cNvSpPr/>
          <p:nvPr/>
        </p:nvSpPr>
        <p:spPr>
          <a:xfrm>
            <a:off x="3428992" y="4929198"/>
            <a:ext cx="2428892" cy="857255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Промежуточная аттестация</a:t>
            </a:r>
          </a:p>
        </p:txBody>
      </p:sp>
      <p:sp>
        <p:nvSpPr>
          <p:cNvPr id="99" name="Shape 99"/>
          <p:cNvSpPr/>
          <p:nvPr/>
        </p:nvSpPr>
        <p:spPr>
          <a:xfrm>
            <a:off x="285719" y="2214553"/>
            <a:ext cx="2643205" cy="857255"/>
          </a:xfrm>
          <a:prstGeom prst="rect">
            <a:avLst/>
          </a:prstGeom>
          <a:solidFill>
            <a:srgbClr val="953734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 ОЦЕНКА</a:t>
            </a:r>
          </a:p>
        </p:txBody>
      </p:sp>
      <p:sp>
        <p:nvSpPr>
          <p:cNvPr id="100" name="Shape 100"/>
          <p:cNvSpPr/>
          <p:nvPr/>
        </p:nvSpPr>
        <p:spPr>
          <a:xfrm>
            <a:off x="6143635" y="2214553"/>
            <a:ext cx="2643205" cy="857255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НЕЗАВИСИМАЯ ОЦЕНКА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(внешняя)</a:t>
            </a:r>
          </a:p>
        </p:txBody>
      </p:sp>
      <p:sp>
        <p:nvSpPr>
          <p:cNvPr id="101" name="Shape 101"/>
          <p:cNvSpPr/>
          <p:nvPr/>
        </p:nvSpPr>
        <p:spPr>
          <a:xfrm>
            <a:off x="6500826" y="3286123"/>
            <a:ext cx="2286015" cy="857255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 стороны участников образовательных отношений </a:t>
            </a:r>
          </a:p>
        </p:txBody>
      </p:sp>
      <p:sp>
        <p:nvSpPr>
          <p:cNvPr id="102" name="Shape 102"/>
          <p:cNvSpPr/>
          <p:nvPr/>
        </p:nvSpPr>
        <p:spPr>
          <a:xfrm>
            <a:off x="6429387" y="4357694"/>
            <a:ext cx="2357453" cy="1428759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 стороны лиц, не являющихся участниками образовательных отношений </a:t>
            </a:r>
          </a:p>
        </p:txBody>
      </p:sp>
      <p:cxnSp>
        <p:nvCxnSpPr>
          <p:cNvPr id="103" name="Shape 103"/>
          <p:cNvCxnSpPr/>
          <p:nvPr/>
        </p:nvCxnSpPr>
        <p:spPr>
          <a:xfrm rot="5400000">
            <a:off x="2000232" y="4357693"/>
            <a:ext cx="2571767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Shape 104"/>
          <p:cNvCxnSpPr/>
          <p:nvPr/>
        </p:nvCxnSpPr>
        <p:spPr>
          <a:xfrm rot="5400000">
            <a:off x="2678893" y="3821908"/>
            <a:ext cx="1500197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Shape 105"/>
          <p:cNvCxnSpPr/>
          <p:nvPr/>
        </p:nvCxnSpPr>
        <p:spPr>
          <a:xfrm rot="5400000">
            <a:off x="3214677" y="3428999"/>
            <a:ext cx="714379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Shape 106"/>
          <p:cNvSpPr/>
          <p:nvPr/>
        </p:nvSpPr>
        <p:spPr>
          <a:xfrm>
            <a:off x="928662" y="3214685"/>
            <a:ext cx="1928826" cy="571503"/>
          </a:xfrm>
          <a:prstGeom prst="rect">
            <a:avLst/>
          </a:prstGeom>
          <a:solidFill>
            <a:srgbClr val="953734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Лицензирование и аккредитация</a:t>
            </a:r>
          </a:p>
        </p:txBody>
      </p:sp>
      <p:sp>
        <p:nvSpPr>
          <p:cNvPr id="107" name="Shape 107"/>
          <p:cNvSpPr/>
          <p:nvPr/>
        </p:nvSpPr>
        <p:spPr>
          <a:xfrm>
            <a:off x="642910" y="4572007"/>
            <a:ext cx="2214578" cy="500065"/>
          </a:xfrm>
          <a:prstGeom prst="rect">
            <a:avLst/>
          </a:prstGeom>
          <a:solidFill>
            <a:srgbClr val="953734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Итоговая аттестация</a:t>
            </a:r>
          </a:p>
        </p:txBody>
      </p:sp>
      <p:sp>
        <p:nvSpPr>
          <p:cNvPr id="108" name="Shape 108"/>
          <p:cNvSpPr/>
          <p:nvPr/>
        </p:nvSpPr>
        <p:spPr>
          <a:xfrm>
            <a:off x="571472" y="5214950"/>
            <a:ext cx="2286015" cy="642941"/>
          </a:xfrm>
          <a:prstGeom prst="rect">
            <a:avLst/>
          </a:prstGeom>
          <a:solidFill>
            <a:srgbClr val="953734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Аттестация педагогических кадров</a:t>
            </a:r>
          </a:p>
        </p:txBody>
      </p:sp>
      <p:sp>
        <p:nvSpPr>
          <p:cNvPr id="109" name="Shape 109"/>
          <p:cNvSpPr/>
          <p:nvPr/>
        </p:nvSpPr>
        <p:spPr>
          <a:xfrm>
            <a:off x="857224" y="3929066"/>
            <a:ext cx="2000263" cy="428627"/>
          </a:xfrm>
          <a:prstGeom prst="rect">
            <a:avLst/>
          </a:prstGeom>
          <a:solidFill>
            <a:srgbClr val="953734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Контроль и надзор</a:t>
            </a:r>
          </a:p>
        </p:txBody>
      </p:sp>
      <p:cxnSp>
        <p:nvCxnSpPr>
          <p:cNvPr id="110" name="Shape 110"/>
          <p:cNvCxnSpPr/>
          <p:nvPr/>
        </p:nvCxnSpPr>
        <p:spPr>
          <a:xfrm rot="5400000">
            <a:off x="-1178758" y="4607726"/>
            <a:ext cx="3071833" cy="0"/>
          </a:xfrm>
          <a:prstGeom prst="straightConnector1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Shape 111"/>
          <p:cNvCxnSpPr/>
          <p:nvPr/>
        </p:nvCxnSpPr>
        <p:spPr>
          <a:xfrm rot="5400000">
            <a:off x="-321502" y="3964784"/>
            <a:ext cx="1785949" cy="0"/>
          </a:xfrm>
          <a:prstGeom prst="straightConnector1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Shape 112"/>
          <p:cNvCxnSpPr/>
          <p:nvPr/>
        </p:nvCxnSpPr>
        <p:spPr>
          <a:xfrm rot="5400000">
            <a:off x="142844" y="3643313"/>
            <a:ext cx="1143007" cy="0"/>
          </a:xfrm>
          <a:prstGeom prst="straightConnector1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Shape 113"/>
          <p:cNvCxnSpPr/>
          <p:nvPr/>
        </p:nvCxnSpPr>
        <p:spPr>
          <a:xfrm flipH="1" rot="-5400000">
            <a:off x="464316" y="3321841"/>
            <a:ext cx="642941" cy="2"/>
          </a:xfrm>
          <a:prstGeom prst="straightConnector1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Shape 114"/>
          <p:cNvCxnSpPr/>
          <p:nvPr/>
        </p:nvCxnSpPr>
        <p:spPr>
          <a:xfrm rot="5400000">
            <a:off x="5072066" y="4357694"/>
            <a:ext cx="2428892" cy="0"/>
          </a:xfrm>
          <a:prstGeom prst="straightConnector1">
            <a:avLst/>
          </a:prstGeom>
          <a:noFill/>
          <a:ln cap="flat" cmpd="sng" w="9525">
            <a:solidFill>
              <a:srgbClr val="76923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Shape 115"/>
          <p:cNvCxnSpPr/>
          <p:nvPr/>
        </p:nvCxnSpPr>
        <p:spPr>
          <a:xfrm rot="5400000">
            <a:off x="5893602" y="3607594"/>
            <a:ext cx="1071570" cy="0"/>
          </a:xfrm>
          <a:prstGeom prst="straightConnector1">
            <a:avLst/>
          </a:prstGeom>
          <a:noFill/>
          <a:ln cap="flat" cmpd="sng" w="9525">
            <a:solidFill>
              <a:srgbClr val="76923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Shape 116"/>
          <p:cNvSpPr/>
          <p:nvPr/>
        </p:nvSpPr>
        <p:spPr>
          <a:xfrm>
            <a:off x="1285851" y="1857364"/>
            <a:ext cx="500065" cy="21431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4143371" y="1857364"/>
            <a:ext cx="500065" cy="28575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7215206" y="1857364"/>
            <a:ext cx="500065" cy="28575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95" y="6000767"/>
            <a:ext cx="2428892" cy="500065"/>
          </a:xfrm>
          <a:prstGeom prst="rect">
            <a:avLst/>
          </a:prstGeom>
          <a:solidFill>
            <a:srgbClr val="953734"/>
          </a:soli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Мониторинг системы образования</a:t>
            </a:r>
          </a:p>
        </p:txBody>
      </p:sp>
      <p:cxnSp>
        <p:nvCxnSpPr>
          <p:cNvPr id="120" name="Shape 120"/>
          <p:cNvCxnSpPr/>
          <p:nvPr/>
        </p:nvCxnSpPr>
        <p:spPr>
          <a:xfrm rot="5400000">
            <a:off x="-964445" y="4107660"/>
            <a:ext cx="2786082" cy="0"/>
          </a:xfrm>
          <a:prstGeom prst="straightConnector1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500033" y="274637"/>
            <a:ext cx="8186765" cy="51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Документы по НОК ОД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4297" l="0" r="0" t="7812"/>
          <a:stretch/>
        </p:blipFill>
        <p:spPr>
          <a:xfrm>
            <a:off x="214282" y="1071545"/>
            <a:ext cx="8561493" cy="56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План-график для руководителей ОО </a:t>
            </a:r>
            <a:b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проведению НОК ОД</a:t>
            </a:r>
          </a:p>
        </p:txBody>
      </p:sp>
      <p:graphicFrame>
        <p:nvGraphicFramePr>
          <p:cNvPr id="310" name="Shape 310"/>
          <p:cNvGraphicFramePr/>
          <p:nvPr/>
        </p:nvGraphicFramePr>
        <p:xfrm>
          <a:off x="428595" y="12858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{E8E356F8-F23A-44BA-9436-289E27836443}</a:tableStyleId>
              </a:tblPr>
              <a:tblGrid>
                <a:gridCol w="856000"/>
                <a:gridCol w="4811425"/>
                <a:gridCol w="2833700"/>
              </a:tblGrid>
              <a:tr h="919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№ п/п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Мероприятия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Период проведения</a:t>
                      </a:r>
                    </a:p>
                  </a:txBody>
                  <a:tcPr marT="45725" marB="45725" marR="91450" marL="91450"/>
                </a:tc>
              </a:tr>
              <a:tr h="919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0" lang="ru-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Оформление страницы на сайте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25.04.-25.05.2017</a:t>
                      </a:r>
                    </a:p>
                  </a:txBody>
                  <a:tcPr marT="0" marB="0" marR="68575" marL="68575"/>
                </a:tc>
              </a:tr>
              <a:tr h="130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ru-RU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Контроль за формированием экспертного сообщества в подведомственных ОО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20.04.-20.05.2017</a:t>
                      </a:r>
                    </a:p>
                  </a:txBody>
                  <a:tcPr marT="0" marB="0" marR="68575" marL="68575"/>
                </a:tc>
              </a:tr>
              <a:tr h="928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lang="ru-RU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Оценка ОО по 2 критерию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26.04-23.05.2017</a:t>
                      </a:r>
                    </a:p>
                  </a:txBody>
                  <a:tcPr marT="0" marB="0" marR="68575" marL="68575"/>
                </a:tc>
              </a:tr>
              <a:tr h="1138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Заполнение электронных форм на сайте РЦО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26.04-23.05.2017</a:t>
                      </a: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28595" y="285728"/>
            <a:ext cx="8443913" cy="1643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1979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Федеральный закон от 21.07.2014 № 256-ФЗ"О внесении изменений в отдельные законодательные акты Российской Федерации по вопросам проведения независимой оценки качества оказания услуг организациями в сфере культуры, социального обслуживания, охраны здоровья и образования" Статья 95.2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57158" y="2143116"/>
            <a:ext cx="8329642" cy="421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«Независимая оценка качества образовательной деятельности организаций, осуществляющих образовательную деятельность, осуществляется </a:t>
            </a:r>
            <a:r>
              <a:rPr b="0" i="0" lang="ru-RU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целях предоставления участникам отношений в сфере образования информации</a:t>
            </a:r>
            <a: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 уровне организации работы по реализации образовательных программ </a:t>
            </a:r>
            <a:r>
              <a:rPr b="0" i="0" lang="ru-RU" sz="296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 основе общедоступной информации</a:t>
            </a:r>
            <a:r>
              <a:rPr b="0" i="0" lang="ru-RU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Постановление Правительства</a:t>
            </a:r>
            <a:br>
              <a:rPr b="1" i="0" lang="ru-RU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Российской Федерации от 30 марта 2013 г. N 286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285719" y="1357298"/>
            <a:ext cx="8643997" cy="5214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«Независимая система оценки качества работы организаций включает в себя:</a:t>
            </a:r>
          </a:p>
          <a:p>
            <a:pPr indent="-342900" lvl="0" marL="34290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а) обеспечение полной, актуальной и достоверной информацией о порядке предоставления организацией социальных услуг, в том числе в электронной форме;</a:t>
            </a:r>
          </a:p>
          <a:p>
            <a:pPr indent="-342900" lvl="0" marL="342900" marR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б) формирование результатов оценки качества работы организаций и рейтингов их деятельности».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28595" y="274637"/>
            <a:ext cx="8258203" cy="725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    http://bus.gov.ru  </a:t>
            </a:r>
            <a:b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3320" l="5859" r="9911" t="17579"/>
          <a:stretch/>
        </p:blipFill>
        <p:spPr>
          <a:xfrm>
            <a:off x="500033" y="1222496"/>
            <a:ext cx="8001055" cy="5635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4857751" y="1571612"/>
            <a:ext cx="285751" cy="57150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3319" l="2197" r="6249" t="7812"/>
          <a:stretch/>
        </p:blipFill>
        <p:spPr>
          <a:xfrm>
            <a:off x="0" y="0"/>
            <a:ext cx="94203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5643569" y="3929066"/>
            <a:ext cx="285751" cy="57150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13573" t="7811"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16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Региональная модель  проведения независимой оценки качества образовательной деятельности образовательных организаций (НОК ОД) Калининградской области </a:t>
            </a:r>
            <a:b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58" name="Shape 158"/>
          <p:cNvSpPr/>
          <p:nvPr/>
        </p:nvSpPr>
        <p:spPr>
          <a:xfrm>
            <a:off x="285719" y="1643050"/>
            <a:ext cx="2500330" cy="11430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Организационно-подготовительный этап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285719" y="3429000"/>
            <a:ext cx="2500330" cy="11430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Оценочно-деятельностный этап</a:t>
            </a:r>
          </a:p>
        </p:txBody>
      </p:sp>
      <p:sp>
        <p:nvSpPr>
          <p:cNvPr id="160" name="Shape 160"/>
          <p:cNvSpPr/>
          <p:nvPr/>
        </p:nvSpPr>
        <p:spPr>
          <a:xfrm>
            <a:off x="285719" y="5072073"/>
            <a:ext cx="2500330" cy="107157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Аналитический этап</a:t>
            </a:r>
          </a:p>
        </p:txBody>
      </p:sp>
      <p:sp>
        <p:nvSpPr>
          <p:cNvPr id="161" name="Shape 161"/>
          <p:cNvSpPr/>
          <p:nvPr/>
        </p:nvSpPr>
        <p:spPr>
          <a:xfrm>
            <a:off x="3571867" y="1428736"/>
            <a:ext cx="5143504" cy="1571636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Выбор форм, методов и средств (перечень критериев, показателей и характеристик, по которым проводится НОК ОД);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создание нормативно-правовой базы по проведению НОК ОД, 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3571867" y="3286123"/>
            <a:ext cx="5143535" cy="1571636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Определение организационно-управленческой структуры НОК ОД, описание функционала участников; проведение обучающих мероприятий с участниками НОК ОД</a:t>
            </a:r>
          </a:p>
        </p:txBody>
      </p:sp>
      <p:sp>
        <p:nvSpPr>
          <p:cNvPr id="163" name="Shape 163"/>
          <p:cNvSpPr/>
          <p:nvPr/>
        </p:nvSpPr>
        <p:spPr>
          <a:xfrm>
            <a:off x="3571867" y="5072073"/>
            <a:ext cx="5214942" cy="1071570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Определение структуры итогового отчета по результатам проведения НОК ОД</a:t>
            </a:r>
          </a:p>
        </p:txBody>
      </p:sp>
      <p:sp>
        <p:nvSpPr>
          <p:cNvPr id="164" name="Shape 164"/>
          <p:cNvSpPr/>
          <p:nvPr/>
        </p:nvSpPr>
        <p:spPr>
          <a:xfrm>
            <a:off x="3000364" y="2000240"/>
            <a:ext cx="357189" cy="5000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00364" y="3714751"/>
            <a:ext cx="357189" cy="5000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3071801" y="5357826"/>
            <a:ext cx="357189" cy="5000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357290" y="6143644"/>
            <a:ext cx="357189" cy="21431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357290" y="6429396"/>
            <a:ext cx="7429552" cy="28575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Размещение информации на сайте http://bus.gov.ru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0"/>
            <a:ext cx="8229600" cy="642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16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Организационно-подготовительный этап</a:t>
            </a:r>
            <a:br>
              <a:rPr b="1" i="0" lang="ru-RU" sz="2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(создание нормативно-правовой базы по проведению НОК ОД)</a:t>
            </a:r>
          </a:p>
        </p:txBody>
      </p:sp>
      <p:sp>
        <p:nvSpPr>
          <p:cNvPr id="174" name="Shape 174"/>
          <p:cNvSpPr/>
          <p:nvPr/>
        </p:nvSpPr>
        <p:spPr>
          <a:xfrm rot="-5400000">
            <a:off x="-464378" y="1393016"/>
            <a:ext cx="2286015" cy="78581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Федеральные документы</a:t>
            </a:r>
          </a:p>
        </p:txBody>
      </p:sp>
      <p:sp>
        <p:nvSpPr>
          <p:cNvPr id="175" name="Shape 175"/>
          <p:cNvSpPr/>
          <p:nvPr/>
        </p:nvSpPr>
        <p:spPr>
          <a:xfrm rot="-5400000">
            <a:off x="-71482" y="5429276"/>
            <a:ext cx="1571660" cy="8572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F612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Ведомствен-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ныее документы</a:t>
            </a:r>
          </a:p>
        </p:txBody>
      </p:sp>
      <p:sp>
        <p:nvSpPr>
          <p:cNvPr id="176" name="Shape 176"/>
          <p:cNvSpPr/>
          <p:nvPr/>
        </p:nvSpPr>
        <p:spPr>
          <a:xfrm rot="-5400000">
            <a:off x="-214346" y="3571876"/>
            <a:ext cx="1857388" cy="8572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Региональные документы</a:t>
            </a:r>
          </a:p>
        </p:txBody>
      </p:sp>
      <p:sp>
        <p:nvSpPr>
          <p:cNvPr id="177" name="Shape 177"/>
          <p:cNvSpPr/>
          <p:nvPr/>
        </p:nvSpPr>
        <p:spPr>
          <a:xfrm>
            <a:off x="1285851" y="642918"/>
            <a:ext cx="7500989" cy="2857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«Об образовании в Российской Федерации» (статьи 89, 95) </a:t>
            </a:r>
          </a:p>
        </p:txBody>
      </p:sp>
      <p:sp>
        <p:nvSpPr>
          <p:cNvPr id="178" name="Shape 178"/>
          <p:cNvSpPr/>
          <p:nvPr/>
        </p:nvSpPr>
        <p:spPr>
          <a:xfrm>
            <a:off x="1285851" y="1000108"/>
            <a:ext cx="7500989" cy="5000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179" name="Shape 179"/>
          <p:cNvSpPr/>
          <p:nvPr/>
        </p:nvSpPr>
        <p:spPr>
          <a:xfrm>
            <a:off x="1285851" y="1571612"/>
            <a:ext cx="7572428" cy="6429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Постановление Правительства Российской Федерации от 30 марта 2013 года № 286 «О формировании независимой оценки качества работы организаций, оказывающих социальные услуги» </a:t>
            </a:r>
          </a:p>
        </p:txBody>
      </p:sp>
      <p:sp>
        <p:nvSpPr>
          <p:cNvPr id="180" name="Shape 180"/>
          <p:cNvSpPr/>
          <p:nvPr/>
        </p:nvSpPr>
        <p:spPr>
          <a:xfrm>
            <a:off x="1285851" y="2285991"/>
            <a:ext cx="7572428" cy="6429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Минобрнауки России от 05.12.2014 N 1547 «Об утверждении показателей, характеризующих общие критерии оценки качества образовательной деятельности организаций, осуществляющих образовательную деятельность»</a:t>
            </a:r>
          </a:p>
        </p:txBody>
      </p:sp>
      <p:sp>
        <p:nvSpPr>
          <p:cNvPr id="181" name="Shape 181"/>
          <p:cNvSpPr/>
          <p:nvPr/>
        </p:nvSpPr>
        <p:spPr>
          <a:xfrm>
            <a:off x="1357290" y="4000503"/>
            <a:ext cx="7500989" cy="6429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Министерства образования Калининградской области  от 24.03.2016 года  № 280/1«О плане работ Министерства образования Калининградской области по независимой оценке качества работы организаций, оказывающих услуги в сфере образования, на 2016-2018 годы»</a:t>
            </a:r>
          </a:p>
        </p:txBody>
      </p:sp>
      <p:sp>
        <p:nvSpPr>
          <p:cNvPr id="182" name="Shape 182"/>
          <p:cNvSpPr/>
          <p:nvPr/>
        </p:nvSpPr>
        <p:spPr>
          <a:xfrm>
            <a:off x="1357290" y="3214685"/>
            <a:ext cx="7500989" cy="57150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17365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Министерства образования Калининградской области  от 20.10.20163года  № 1127/1 «Об общественном совете при Министерстве образования Калининградской области»</a:t>
            </a:r>
          </a:p>
        </p:txBody>
      </p:sp>
      <p:sp>
        <p:nvSpPr>
          <p:cNvPr id="183" name="Shape 183"/>
          <p:cNvSpPr/>
          <p:nvPr/>
        </p:nvSpPr>
        <p:spPr>
          <a:xfrm>
            <a:off x="1285851" y="5000635"/>
            <a:ext cx="7572428" cy="8572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F612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государственного бюджетного учреждений Калининградской области  «Региональный центр образования» от 03.04.2017 года  № ___ «О проведении  независимой оценки качества образовательной деятельности образовательных организаций Калининградской области в 2017 году»</a:t>
            </a:r>
          </a:p>
        </p:txBody>
      </p:sp>
      <p:sp>
        <p:nvSpPr>
          <p:cNvPr id="184" name="Shape 184"/>
          <p:cNvSpPr/>
          <p:nvPr/>
        </p:nvSpPr>
        <p:spPr>
          <a:xfrm>
            <a:off x="1357290" y="6000767"/>
            <a:ext cx="7500989" cy="5000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F612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Порядок проведения независимой оценки качества образовательной деятельности образовательных организаций Калининградской области в 2017 году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